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7" r:id="rId2"/>
    <p:sldId id="280" r:id="rId3"/>
    <p:sldId id="258" r:id="rId4"/>
    <p:sldId id="281" r:id="rId5"/>
    <p:sldId id="259" r:id="rId6"/>
    <p:sldId id="263" r:id="rId7"/>
    <p:sldId id="264" r:id="rId8"/>
    <p:sldId id="282" r:id="rId9"/>
    <p:sldId id="283" r:id="rId10"/>
    <p:sldId id="265" r:id="rId11"/>
    <p:sldId id="260" r:id="rId12"/>
    <p:sldId id="284" r:id="rId13"/>
    <p:sldId id="266" r:id="rId14"/>
    <p:sldId id="267" r:id="rId15"/>
    <p:sldId id="304" r:id="rId16"/>
    <p:sldId id="306" r:id="rId17"/>
    <p:sldId id="268" r:id="rId18"/>
    <p:sldId id="305" r:id="rId19"/>
    <p:sldId id="261" r:id="rId20"/>
    <p:sldId id="269" r:id="rId21"/>
    <p:sldId id="285" r:id="rId22"/>
    <p:sldId id="270" r:id="rId23"/>
    <p:sldId id="271" r:id="rId24"/>
    <p:sldId id="289" r:id="rId25"/>
    <p:sldId id="272" r:id="rId26"/>
    <p:sldId id="286" r:id="rId27"/>
    <p:sldId id="273" r:id="rId28"/>
    <p:sldId id="274" r:id="rId29"/>
    <p:sldId id="294" r:id="rId30"/>
    <p:sldId id="275" r:id="rId31"/>
    <p:sldId id="295" r:id="rId32"/>
    <p:sldId id="276" r:id="rId33"/>
    <p:sldId id="277" r:id="rId34"/>
    <p:sldId id="308" r:id="rId35"/>
    <p:sldId id="278" r:id="rId36"/>
    <p:sldId id="309" r:id="rId37"/>
    <p:sldId id="307" r:id="rId38"/>
    <p:sldId id="279" r:id="rId39"/>
    <p:sldId id="291" r:id="rId40"/>
    <p:sldId id="318" r:id="rId41"/>
    <p:sldId id="310" r:id="rId42"/>
    <p:sldId id="292" r:id="rId43"/>
    <p:sldId id="311" r:id="rId44"/>
    <p:sldId id="312" r:id="rId45"/>
    <p:sldId id="352" r:id="rId46"/>
    <p:sldId id="313" r:id="rId47"/>
    <p:sldId id="317" r:id="rId48"/>
    <p:sldId id="314" r:id="rId49"/>
    <p:sldId id="315" r:id="rId50"/>
    <p:sldId id="316" r:id="rId51"/>
    <p:sldId id="320" r:id="rId52"/>
    <p:sldId id="321" r:id="rId53"/>
    <p:sldId id="322" r:id="rId54"/>
    <p:sldId id="323" r:id="rId55"/>
    <p:sldId id="324" r:id="rId56"/>
    <p:sldId id="325" r:id="rId57"/>
    <p:sldId id="326" r:id="rId58"/>
    <p:sldId id="327" r:id="rId59"/>
    <p:sldId id="346" r:id="rId60"/>
    <p:sldId id="347" r:id="rId61"/>
    <p:sldId id="328" r:id="rId62"/>
    <p:sldId id="348" r:id="rId63"/>
    <p:sldId id="350" r:id="rId64"/>
    <p:sldId id="329" r:id="rId65"/>
    <p:sldId id="330" r:id="rId66"/>
    <p:sldId id="331" r:id="rId67"/>
    <p:sldId id="333" r:id="rId68"/>
    <p:sldId id="332" r:id="rId69"/>
    <p:sldId id="334" r:id="rId70"/>
    <p:sldId id="335" r:id="rId71"/>
    <p:sldId id="336" r:id="rId72"/>
    <p:sldId id="353" r:id="rId73"/>
    <p:sldId id="337" r:id="rId74"/>
    <p:sldId id="338" r:id="rId75"/>
    <p:sldId id="339" r:id="rId76"/>
    <p:sldId id="340" r:id="rId77"/>
    <p:sldId id="341" r:id="rId78"/>
    <p:sldId id="302" r:id="rId79"/>
    <p:sldId id="342" r:id="rId80"/>
    <p:sldId id="343" r:id="rId81"/>
    <p:sldId id="344" r:id="rId82"/>
    <p:sldId id="345" r:id="rId8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50000" saltData="4oyl+Y/UlPeGECVZtlIk7Q" hashData="z4XZxq1uf0QC1aEqjrueVaoPWdA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FF0000"/>
    <a:srgbClr val="FF0066"/>
    <a:srgbClr val="7B3567"/>
    <a:srgbClr val="923F1E"/>
    <a:srgbClr val="66FF33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959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8ADBE-539A-474B-A64C-D3F7B65909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20E58-42A4-4D0E-94B1-861AE27971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AA70-A842-4377-BC3F-80C82514E5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7AC62-6CE5-4999-BDC0-DA8CF72973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290E-CE0A-4EC2-998D-46EBDCD427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CCA0-9C05-4CBF-8B45-C0F1D334C4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F3AB5-7338-43CD-B6FD-83A7CC030B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0BB8-EC28-4091-A371-CDE28D5081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14F9-F357-4267-B2D3-3D209BAB0A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EA8F8-9EF8-406A-9F26-5707FF9A53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252F4-63D3-4CF2-AD40-ACA7C7CF2B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41FC581-0C0A-4FDB-8FD7-AEC9A985A9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004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0066"/>
                </a:solidFill>
              </a:rPr>
              <a:t>                     </a:t>
            </a:r>
            <a:r>
              <a:rPr lang="it-IT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Prof.M.F.BURATTINI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</a:t>
            </a:r>
          </a:p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 COLLO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1. REGIONE MEDIANA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L’apparato laringo-tracheale si sposta in senso longitudinale con i movimenti della deglutizione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2. REGIONI LATERALI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SOTTOMANDIBOLARE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CAROTIDEA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SOPRACLAVEARE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763"/>
            <a:ext cx="47148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2. REGIONI LATERALI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SOTTOMASCELLARE contiene: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Ghiandola sottomandibolare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Ln (guancia, lingua, pavimento buccale)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2. REGIONI LATERALI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CAROTIDEA (corrisponde alla proiezione cutanea del m. SCM)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Contiene: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Fascio nerveo-vascolare del collo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Ln superiori (cuoio capelluto, orecchio, guance, tonsille, faringe, esofago, trachea)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Ln inferiori (tiroide, lingua)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881063"/>
            <a:ext cx="57816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9313" y="4763"/>
            <a:ext cx="49053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2. REGIONI LATERALI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SOPRACLAVEARE contiene: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Plesso brachiale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Apice polmonare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succlavia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A.Vertebrale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Ln (tegumenti del collo, tiroide, laringe, mammella, apice polmonare, a sinistra anche da visceri addominali)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563" y="1338263"/>
            <a:ext cx="31908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3. REGIONE POSTERIORE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NUCALE contiene ln. (cuoio capelluto del vertice e dell’occipite)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357188"/>
            <a:ext cx="91344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METODICA DI ESAME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Scoprire interamente il collo e la parte superiore del torace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Ambiente ben illuminato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 in piedi o seduto (o sdraiato)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Medico: di fronte (pt in piedi o seduto)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a destra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poi posteriormente al pt</a:t>
            </a:r>
          </a:p>
          <a:p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388" y="1852613"/>
            <a:ext cx="2943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CONFORMAZIONE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ATTEGGIAMENTO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torcicollo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9453" b="19453"/>
          <a:stretch>
            <a:fillRect/>
          </a:stretch>
        </p:blipFill>
        <p:spPr>
          <a:noFill/>
        </p:spPr>
      </p:pic>
      <p:sp>
        <p:nvSpPr>
          <p:cNvPr id="2560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SPORGENZE E DEPRESSIONI FISIOLOGICHE: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Giugulo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Cartilagine tiroidea (pomo di Adamo)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Margine anteriore dei mm.SCM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Fosse sopraclaveari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Tronchi venosi (giugulare esterna)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19238"/>
            <a:ext cx="41751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MOVIMENTI SPONTANEI FISIOLOGICI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Correlati con la funzione circolatoria, respiratoria e con gli atti della deglutizione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TUMEFAZIONI (meglio evidenziate con il collo in iperestensione)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>
          <a:noFill/>
        </p:spPr>
      </p:pic>
      <p:sp>
        <p:nvSpPr>
          <p:cNvPr id="307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REGIONI DEL COLLO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REGIONE MEDIANA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REGIONI LATERALI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alt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REGIONE POSTERIORE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EVENTUALI SOLUZIONI DI CONTINUO.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Ferite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Fistole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Tracheostomia</a:t>
            </a:r>
          </a:p>
          <a:p>
            <a:pPr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noFill/>
        </p:spPr>
      </p:pic>
      <p:sp>
        <p:nvSpPr>
          <p:cNvPr id="327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SCOPO: riconoscere e descrivere: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Formazioni anatomiche del collo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Tumefazioni patologiche</a:t>
            </a:r>
          </a:p>
          <a:p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Soluzioni di continuo</a:t>
            </a:r>
          </a:p>
          <a:p>
            <a:pPr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DEVONO essere esaminate TUTTE LE REGIONI DEL COLLO</a:t>
            </a:r>
          </a:p>
          <a:p>
            <a:pPr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 eseguita nel seguente ordine: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Regione sottomentoniera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Laringe e trachea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Tiroide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Regioni latero-cervicali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Regioni sopraclaveari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Regione nucale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REGIONE MEDIANA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REGIONE ANTERIORE SOPRAIOIDEA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OSSO IOIDE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CARTILAGINE TIROIDEA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TRACHEA: palpabile nei primi 3-4 anelli in iperestensione e con tiroide indenne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TIROIDE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REGIONE MEDIANA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tubo laringo-tracheale si palpa afferrandolo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 pollice e indice (movimento attivo e passivo)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1773238"/>
            <a:ext cx="62309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REGIONI LATERALI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Ventri muscolari SCM: a riposo e contratti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Carotide comune, interna ed esterna </a:t>
            </a:r>
            <a:r>
              <a:rPr lang="it-IT" altLang="it-IT" sz="2400" b="1" i="1" smtClean="0">
                <a:latin typeface="Times New Roman" pitchFamily="18" charset="0"/>
                <a:cs typeface="Times New Roman" pitchFamily="18" charset="0"/>
              </a:rPr>
              <a:t>(biforcazione in corrispondenza del margine superiore della cartilagine tiroidea)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Linfonodi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7079" r="7079"/>
          <a:stretch>
            <a:fillRect/>
          </a:stretch>
        </p:blipFill>
        <p:spPr>
          <a:noFill/>
        </p:spPr>
      </p:pic>
      <p:sp>
        <p:nvSpPr>
          <p:cNvPr id="409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smtClean="0"/>
              <a:t>Contrazione muscoli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504825"/>
            <a:ext cx="4608512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Federica\Desktop\manovra carot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484313"/>
            <a:ext cx="3895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 BIMANUALE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le ultime 4 dita mentre i pollici si posizionano sulla nuca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642" r="15642"/>
          <a:stretch>
            <a:fillRect/>
          </a:stretch>
        </p:blipFill>
        <p:spPr>
          <a:noFill/>
        </p:spPr>
      </p:pic>
      <p:sp>
        <p:nvSpPr>
          <p:cNvPr id="440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  BIMANUALE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Tiroide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Linfonodi sottomandibolari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Linfonodi laterocervicali (facendo contrarre lo SCM, i ln profondi scompaiono)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Linfonodi sopraclaveari  (fossa sopraclaveare sinistra)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836613"/>
            <a:ext cx="476250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763"/>
            <a:ext cx="47148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AUSCULTAZIONE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Rumori e soffi vascolari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Alterazioni di sede e di carattere di rumori respiratori  (deviazioni o stenosi tracheali)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617" r="5617"/>
          <a:stretch>
            <a:fillRect/>
          </a:stretch>
        </p:blipFill>
        <p:spPr>
          <a:xfrm>
            <a:off x="1763713" y="620713"/>
            <a:ext cx="5486400" cy="4114800"/>
          </a:xfrm>
          <a:noFill/>
        </p:spPr>
      </p:pic>
      <p:sp>
        <p:nvSpPr>
          <p:cNvPr id="4915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EMATOCHIMICI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703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29600" cy="44307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Diversi a seconda del sospetto diagnostico: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Ecografia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Fistolografia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Ecocolordoppler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TC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RMN</a:t>
            </a:r>
          </a:p>
          <a:p>
            <a:pPr>
              <a:buFont typeface="Wingdings" pitchFamily="2" charset="2"/>
              <a:buChar char="ü"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Agobiopsia</a:t>
            </a:r>
          </a:p>
          <a:p>
            <a:pPr>
              <a:buFont typeface="Wingdings" pitchFamily="2" charset="2"/>
              <a:buChar char="ü"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1. REGIONE MEDIANA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SOPRAIOIDEA</a:t>
            </a:r>
          </a:p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SOTTOIOIDEA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5004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i="1" smtClean="0">
                <a:solidFill>
                  <a:srgbClr val="FF0066"/>
                </a:solidFill>
              </a:rPr>
              <a:t>                     </a:t>
            </a:r>
            <a:r>
              <a:rPr lang="it-IT" sz="28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Prof.M.F.BURATTINI</a:t>
            </a:r>
          </a:p>
        </p:txBody>
      </p:sp>
      <p:sp>
        <p:nvSpPr>
          <p:cNvPr id="52227" name="WordArt 4"/>
          <p:cNvSpPr>
            <a:spLocks noChangeArrowheads="1" noChangeShapeType="1" noTextEdit="1"/>
          </p:cNvSpPr>
          <p:nvPr/>
        </p:nvSpPr>
        <p:spPr bwMode="auto">
          <a:xfrm>
            <a:off x="1187450" y="1341438"/>
            <a:ext cx="7488238" cy="13668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SEMEIOTICA CHIRURGICA </a:t>
            </a:r>
          </a:p>
          <a:p>
            <a:pPr algn="ctr"/>
            <a:r>
              <a:rPr lang="it-IT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DELLA TIROIDE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MALATTIE DELLATIROIDE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Anomalie di sviluppo ed ectopie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Lesioni traumatiche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Infezioni acute e subacute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Infezioni croniche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Gozzo o struma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it-IT" b="1" i="1" dirty="0" smtClean="0">
                <a:solidFill>
                  <a:srgbClr val="FF6600"/>
                </a:solidFill>
              </a:rPr>
              <a:t>Tumori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513" y="260350"/>
            <a:ext cx="4575175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Infiammazioni acute e subacute</a:t>
            </a:r>
            <a:endParaRPr lang="it-IT" sz="400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9487"/>
          </a:xfrm>
        </p:spPr>
        <p:txBody>
          <a:bodyPr rtlCol="0"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</a:rPr>
              <a:t>Tiroidite non suppurativa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</a:rPr>
              <a:t>Tiroidite suppurativa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Infiammazioni croniche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Tre  forme: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Tiroidite di  HASHIMOTO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Tiroidite di DE QUERVAIN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b="1" i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Tiroidite di  RIEDEL</a:t>
            </a:r>
          </a:p>
          <a:p>
            <a:pPr marL="609600" indent="-609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b="1" i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Tutte e tre con meccanismo patogenetico </a:t>
            </a:r>
            <a:r>
              <a:rPr lang="it-IT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autoimmunitario</a:t>
            </a:r>
            <a:r>
              <a:rPr lang="it-IT" b="1" i="1" dirty="0" smtClean="0">
                <a:latin typeface="Times New Roman" pitchFamily="18" charset="0"/>
                <a:cs typeface="Times New Roman" pitchFamily="18" charset="0"/>
              </a:rPr>
              <a:t>, ma ad etiologia diversa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GOZZO O STRUMA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Definizione: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sz="2800" b="1" i="1" dirty="0" smtClean="0">
                <a:latin typeface="Times New Roman" pitchFamily="18" charset="0"/>
                <a:cs typeface="Times New Roman" pitchFamily="18" charset="0"/>
              </a:rPr>
              <a:t>Tumefazione non neoplastica e non flogistica della tiroide che, nell’adulto, raggiunga un peso superiore a 35 gr.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CLASSIFICAZIONE: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diffuso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</a:t>
            </a:r>
            <a:r>
              <a:rPr lang="it-IT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uninodulare</a:t>
            </a: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 </a:t>
            </a:r>
            <a:r>
              <a:rPr lang="it-IT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multinodulare</a:t>
            </a: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GOZZO O STRUMA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CLASSIFICAZIONE: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semplice o </a:t>
            </a:r>
            <a:r>
              <a:rPr lang="it-IT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eutiroideo</a:t>
            </a: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ipotiroideo o con involuzione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ipertiroideo  o </a:t>
            </a:r>
            <a:r>
              <a:rPr lang="it-IT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distiroideo</a:t>
            </a: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TUMORI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CLASSIFICAZIONE: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Benigni: adenomi</a:t>
            </a:r>
          </a:p>
          <a:p>
            <a:pPr marL="609600" indent="-609600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Maligni : carcinomi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TUMORI MALIGNI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CLASSIFICAZIONE: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DIFFERENZIATI: </a:t>
            </a:r>
            <a:r>
              <a:rPr lang="it-IT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papillare, follicolare, a c. di </a:t>
            </a:r>
            <a:r>
              <a:rPr lang="it-IT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Hurtle</a:t>
            </a:r>
            <a:endParaRPr lang="it-IT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MEDIA DIFFERENZIAZIONE: </a:t>
            </a:r>
            <a:r>
              <a:rPr lang="it-IT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midollare </a:t>
            </a:r>
            <a:endParaRPr lang="it-IT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it-IT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INDIFFERENZIATI: </a:t>
            </a:r>
            <a:r>
              <a:rPr lang="it-IT" b="1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anaplastico</a:t>
            </a:r>
            <a:endParaRPr lang="it-IT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IPOTIROIDISMO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Rallentamento generale del metabolismo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mixedema (ispessimento della pelle)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accumulo di acqua, </a:t>
            </a:r>
            <a:r>
              <a:rPr lang="it-IT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glicoproteine</a:t>
            </a: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  mucopolisaccaridi a livello sottocutaneo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carotenemia</a:t>
            </a:r>
            <a:endParaRPr lang="it-IT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scarsa tolleranza del freddo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voce roca e lenta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(tranne nell’ipotiroidismo di origine ipofisaria)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Rallentamento delle funzioni mentali, perdita di memoria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1. REGIONE MEDIANA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SOPRAIOIDEA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Contiene i linfonodi sottomentonieri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IPERTIROIDISMO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Nell’ipertiroidismo si osservano: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aumento generalizzato del metabolismo (iperattività, magrezza)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esoftalmo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gozzo tiroideo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tachicardia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aumentata temperatura basale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scarsa tolleranza del caldo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nervosismo, insonnia, tremore</a:t>
            </a:r>
          </a:p>
          <a:p>
            <a:pPr marL="609600" indent="-60960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349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Medico di fronte e a destra del pt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 in piedi o seduto con le braccia lungo i fianchi e testa eretta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Asimmetrie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Pulsazioni anomale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Tumefazioni</a:t>
            </a:r>
          </a:p>
          <a:p>
            <a:pPr>
              <a:buFont typeface="Wingdings" pitchFamily="2" charset="2"/>
              <a:buChar char="ü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Durante la deglutizione, la tiroide si sposta in alto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4515" name="Picture 3" descr="gozzo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2738" y="1600200"/>
            <a:ext cx="3438525" cy="4525963"/>
          </a:xfr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063625"/>
            <a:ext cx="352742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ISPEZIONE: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656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SEGNI EXTRATIROIDEI: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Occhi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Tremori</a:t>
            </a: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Cute 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4800600" y="2352675"/>
            <a:ext cx="4114800" cy="3362325"/>
            <a:chOff x="3024" y="1290"/>
            <a:chExt cx="2592" cy="2118"/>
          </a:xfrm>
        </p:grpSpPr>
        <p:pic>
          <p:nvPicPr>
            <p:cNvPr id="66565" name="Picture 5" descr="esoft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24" y="1290"/>
              <a:ext cx="2592" cy="9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66566" name="Picture 6" descr="esoft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24" y="2490"/>
              <a:ext cx="2592" cy="9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Federica\Desktop\imagesCA8C1EV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76475"/>
            <a:ext cx="5327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Il chirurgo si pone dietro al pt</a:t>
            </a:r>
          </a:p>
          <a:p>
            <a:pPr>
              <a:buFont typeface="Wingdings" pitchFamily="2" charset="2"/>
              <a:buChar char="ü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Manovra bimanuale, appoggiando i  pollici sulla nuca.</a:t>
            </a:r>
          </a:p>
          <a:p>
            <a:pPr>
              <a:buFont typeface="Wingdings" pitchFamily="2" charset="2"/>
              <a:buChar char="ü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Individuare dall’alto verso il basso l’osso ioide e la cartilagine cricoide sotto la quale c’è la tiroide (maggiormente apprezzabile se si fa deglutire il paziente).</a:t>
            </a:r>
          </a:p>
          <a:p>
            <a:pPr>
              <a:buFont typeface="Wingdings" pitchFamily="2" charset="2"/>
              <a:buNone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Riscontro di arrossamento cutaneo con vivace dermografismo rosso (segno di Mara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ñ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on).</a:t>
            </a:r>
          </a:p>
          <a:p>
            <a:pPr>
              <a:buFont typeface="Wingdings" pitchFamily="2" charset="2"/>
              <a:buNone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963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5642" r="15642"/>
          <a:stretch>
            <a:fillRect/>
          </a:stretch>
        </p:blipFill>
        <p:spPr>
          <a:noFill/>
        </p:spPr>
      </p:pic>
      <p:sp>
        <p:nvSpPr>
          <p:cNvPr id="696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PALPAZIONE: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06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Se è presente una tumefazione valutarne: 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dimensioni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consistenza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omogeneità della superficie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mobilità sui piani superficiali e profondi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dolore</a:t>
            </a:r>
          </a:p>
          <a:p>
            <a:r>
              <a:rPr lang="it-IT" sz="2400" b="1" i="1" smtClean="0">
                <a:solidFill>
                  <a:srgbClr val="FFFF00"/>
                </a:solidFill>
                <a:latin typeface="Times New Roman" pitchFamily="18" charset="0"/>
              </a:rPr>
              <a:t>			- fremito parenchimale</a:t>
            </a:r>
          </a:p>
          <a:p>
            <a:pPr>
              <a:buFont typeface="Wingdings" pitchFamily="2" charset="2"/>
              <a:buNone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PERCUSSIONE: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16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it-IT" sz="2400" smtClean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</a:rPr>
              <a:t> Utilizzata solo in caso di massa tiroidea retrosternale (gozzo) per delimitare l’estensione</a:t>
            </a:r>
          </a:p>
          <a:p>
            <a:endParaRPr lang="it-IT" sz="240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1. REGIONE MEDIANA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SOTTOIOIDEA contiene: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Osso ioide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Spazio tiro-ioideo (ln velo pendulo, faringe,lingua,tonsille, gengive)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Cartilagine tiroidea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Spazio crico-tiroideo</a:t>
            </a:r>
          </a:p>
          <a:p>
            <a:pPr marL="609600" indent="-609600"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Trachea</a:t>
            </a:r>
          </a:p>
          <a:p>
            <a:pPr marL="609600" indent="-609600">
              <a:buFont typeface="Wingdings" pitchFamily="2" charset="2"/>
              <a:buNone/>
            </a:pPr>
            <a:endParaRPr lang="it-IT" altLang="it-IT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868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AUSCULTAZIONE: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z="2400" smtClean="0">
              <a:solidFill>
                <a:srgbClr val="FFFF66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it-IT" sz="240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sz="2800" b="1" i="1" smtClean="0">
                <a:solidFill>
                  <a:srgbClr val="FFFF00"/>
                </a:solidFill>
                <a:latin typeface="Times New Roman" pitchFamily="18" charset="0"/>
              </a:rPr>
              <a:t>Nel gozzo tossico è possibile reperire un soffio parenchimale (thrill) a livello della ghiandola dovuto all’aumento della velocità del circolo ematico e all’ipervascolarizzazione tipici del gozzo iperfunzionante.</a:t>
            </a:r>
          </a:p>
          <a:p>
            <a:pPr>
              <a:buFont typeface="Wingdings" pitchFamily="2" charset="2"/>
              <a:buNone/>
            </a:pPr>
            <a:endParaRPr lang="it-IT" sz="24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EMATOCHIMICI</a:t>
            </a:r>
          </a:p>
        </p:txBody>
      </p:sp>
      <p:sp>
        <p:nvSpPr>
          <p:cNvPr id="73731" name="Segnaposto contenuto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933950"/>
          </a:xfrm>
        </p:spPr>
        <p:txBody>
          <a:bodyPr/>
          <a:lstStyle/>
          <a:p>
            <a:pPr>
              <a:buFontTx/>
              <a:buChar char="•"/>
            </a:pP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T3</a:t>
            </a:r>
            <a:r>
              <a:rPr lang="it-IT" altLang="it-IT" sz="2400" b="1" i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(valori normali 80-210 ng/dl) è indice solo in minima parte dell’attività secretoria diretta della tiroide, in quanto per il 90% viene prodotto dalla deiodazione periferica di T4, è l’ormone attivo per eccellenza.</a:t>
            </a:r>
          </a:p>
          <a:p>
            <a:pPr>
              <a:buFontTx/>
              <a:buChar char="•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Clr>
                <a:srgbClr val="FFFF66"/>
              </a:buClr>
              <a:buFontTx/>
              <a:buChar char="•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T4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è indice diretto dell’attività secretoria della tiroide ed una sua alterazione può indicare una modificazione secretoria tiroidea o un’alterazione a carico delle proteine plasmatiche di trasporto.</a:t>
            </a:r>
          </a:p>
          <a:p>
            <a:pPr>
              <a:buClr>
                <a:srgbClr val="FFFF66"/>
              </a:buClr>
              <a:buFontTx/>
              <a:buChar char="•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Clr>
                <a:srgbClr val="FFFF66"/>
              </a:buClr>
              <a:buFontTx/>
              <a:buChar char="•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TSH 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prodotto a livello ipofisario, è importante per la diagnosi differenziale tra ipotiroidismo primario (TSH elevato) e secondario a insufficienza ipotalamo-ipofisaria (TSH basso).</a:t>
            </a:r>
          </a:p>
          <a:p>
            <a:pPr>
              <a:buFont typeface="Wingdings" pitchFamily="2" charset="2"/>
              <a:buNone/>
            </a:pPr>
            <a:endParaRPr lang="it-IT" altLang="it-IT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 idx="4294967295"/>
          </p:nvPr>
        </p:nvSpPr>
        <p:spPr>
          <a:xfrm>
            <a:off x="0" y="277813"/>
            <a:ext cx="8229600" cy="8477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EMATOCHIMICI</a:t>
            </a:r>
          </a:p>
        </p:txBody>
      </p:sp>
      <p:sp>
        <p:nvSpPr>
          <p:cNvPr id="74755" name="Segnaposto contenuto 2"/>
          <p:cNvSpPr>
            <a:spLocks noGrp="1"/>
          </p:cNvSpPr>
          <p:nvPr>
            <p:ph idx="4294967295"/>
          </p:nvPr>
        </p:nvSpPr>
        <p:spPr>
          <a:xfrm>
            <a:off x="0" y="1196975"/>
            <a:ext cx="8785225" cy="4933950"/>
          </a:xfrm>
        </p:spPr>
        <p:txBody>
          <a:bodyPr/>
          <a:lstStyle/>
          <a:p>
            <a:pPr>
              <a:buFontTx/>
              <a:buChar char="•"/>
            </a:pP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Test con TRH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(ormone di liberazione della tireotropina).</a:t>
            </a:r>
          </a:p>
          <a:p>
            <a:pPr>
              <a:buFontTx/>
              <a:buChar char="•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Clr>
                <a:srgbClr val="FFFF66"/>
              </a:buClr>
              <a:buFontTx/>
              <a:buChar char="•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Anticorpi anti-tireoglobulina e anti-microsomiali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(tiroidite di Hashimoto).</a:t>
            </a:r>
          </a:p>
          <a:p>
            <a:pPr>
              <a:buClr>
                <a:srgbClr val="FFFF66"/>
              </a:buClr>
              <a:buFontTx/>
              <a:buChar char="•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Clr>
                <a:srgbClr val="FFFF66"/>
              </a:buClr>
              <a:buFontTx/>
              <a:buChar char="•"/>
            </a:pP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 Tireoglobulina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importante nella sintesi degli ormoni tiroidei usato anche come marker tumorale.</a:t>
            </a:r>
          </a:p>
          <a:p>
            <a:pPr>
              <a:buClr>
                <a:srgbClr val="FFFF66"/>
              </a:buClr>
              <a:buFontTx/>
              <a:buChar char="•"/>
            </a:pPr>
            <a:endParaRPr lang="it-IT" altLang="it-IT" sz="2400" b="1" i="1" smtClean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Clr>
                <a:srgbClr val="FFFF66"/>
              </a:buClr>
              <a:buFontTx/>
              <a:buChar char="•"/>
            </a:pP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it-IT" altLang="it-IT" sz="2400" b="1" i="1" smtClean="0">
                <a:solidFill>
                  <a:srgbClr val="66FF33"/>
                </a:solidFill>
                <a:latin typeface="Times New Roman" pitchFamily="18" charset="0"/>
              </a:rPr>
              <a:t>Calcitonina</a:t>
            </a:r>
            <a:r>
              <a:rPr lang="it-IT" altLang="it-IT" sz="2400" b="1" i="1" smtClean="0">
                <a:solidFill>
                  <a:srgbClr val="FFFF00"/>
                </a:solidFill>
                <a:latin typeface="Times New Roman" pitchFamily="18" charset="0"/>
              </a:rPr>
              <a:t>: aumenta nel carcinoma midollare della tiroide.</a:t>
            </a:r>
          </a:p>
          <a:p>
            <a:endParaRPr lang="it-IT" altLang="it-IT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47725"/>
          </a:xfrm>
        </p:spPr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ESAMI STRUMENTALI</a:t>
            </a:r>
          </a:p>
        </p:txBody>
      </p:sp>
      <p:sp>
        <p:nvSpPr>
          <p:cNvPr id="75779" name="Segnaposto contenuto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933950"/>
          </a:xfrm>
        </p:spPr>
        <p:txBody>
          <a:bodyPr/>
          <a:lstStyle/>
          <a:p>
            <a:pPr lvl="1">
              <a:buClr>
                <a:srgbClr val="FFFF66"/>
              </a:buClr>
              <a:buFontTx/>
              <a:buNone/>
            </a:pPr>
            <a:r>
              <a:rPr lang="it-IT" altLang="it-IT" sz="32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Non invasivi</a:t>
            </a:r>
            <a:r>
              <a:rPr lang="it-IT" altLang="it-IT" sz="320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:</a:t>
            </a:r>
          </a:p>
          <a:p>
            <a:pPr lvl="1">
              <a:buClr>
                <a:srgbClr val="FFFF66"/>
              </a:buClr>
              <a:buFontTx/>
              <a:buNone/>
            </a:pPr>
            <a:r>
              <a:rPr lang="it-IT" alt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   - Ecografia</a:t>
            </a:r>
          </a:p>
          <a:p>
            <a:pPr lvl="1">
              <a:buClr>
                <a:srgbClr val="FFFF66"/>
              </a:buClr>
              <a:buFont typeface="Arial" charset="0"/>
              <a:buNone/>
            </a:pPr>
            <a:r>
              <a:rPr lang="it-IT" alt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- Scintigrafia</a:t>
            </a:r>
          </a:p>
          <a:p>
            <a:pPr lvl="1">
              <a:buClr>
                <a:srgbClr val="FFFF66"/>
              </a:buClr>
              <a:buFontTx/>
              <a:buNone/>
            </a:pPr>
            <a:r>
              <a:rPr lang="it-IT" alt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- TC</a:t>
            </a:r>
          </a:p>
          <a:p>
            <a:pPr lvl="1">
              <a:buClr>
                <a:srgbClr val="FFFF66"/>
              </a:buClr>
              <a:buFontTx/>
              <a:buNone/>
            </a:pPr>
            <a:r>
              <a:rPr lang="it-IT" alt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 - RMN</a:t>
            </a:r>
          </a:p>
          <a:p>
            <a:pPr lvl="1">
              <a:buClr>
                <a:srgbClr val="FFFF66"/>
              </a:buClr>
              <a:buFontTx/>
              <a:buNone/>
            </a:pPr>
            <a:endParaRPr lang="it-IT" altLang="it-IT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Clr>
                <a:srgbClr val="FFFF66"/>
              </a:buClr>
              <a:buFontTx/>
              <a:buNone/>
            </a:pPr>
            <a:r>
              <a:rPr lang="it-IT" altLang="it-IT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3200" b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Invasivi:</a:t>
            </a:r>
          </a:p>
          <a:p>
            <a:pPr lvl="2">
              <a:buClr>
                <a:srgbClr val="FFFF66"/>
              </a:buClr>
              <a:buFont typeface="Wingdings" pitchFamily="2" charset="2"/>
              <a:buNone/>
            </a:pPr>
            <a:r>
              <a:rPr lang="it-IT" altLang="it-IT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Agoaspirato</a:t>
            </a:r>
          </a:p>
          <a:p>
            <a:endParaRPr lang="it-IT" altLang="it-IT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graphicFrame>
        <p:nvGraphicFramePr>
          <p:cNvPr id="76803" name="Object 2"/>
          <p:cNvGraphicFramePr>
            <a:graphicFrameLocks noGrp="1" noChangeAspect="1"/>
          </p:cNvGraphicFramePr>
          <p:nvPr>
            <p:ph type="pic" idx="1"/>
          </p:nvPr>
        </p:nvGraphicFramePr>
        <p:xfrm>
          <a:off x="1792288" y="612775"/>
          <a:ext cx="5486400" cy="4113213"/>
        </p:xfrm>
        <a:graphic>
          <a:graphicData uri="http://schemas.openxmlformats.org/presentationml/2006/ole">
            <p:oleObj spid="_x0000_s76803" name="Fotografia Photo Editor" r:id="rId3" imgW="7621064" imgH="5714286" progId="MSPhotoEd.3">
              <p:embed/>
            </p:oleObj>
          </a:graphicData>
        </a:graphic>
      </p:graphicFrame>
      <p:sp>
        <p:nvSpPr>
          <p:cNvPr id="76804" name="Segnaposto testo 3"/>
          <p:cNvSpPr>
            <a:spLocks noGrp="1"/>
          </p:cNvSpPr>
          <p:nvPr>
            <p:ph type="body" sz="half" idx="2"/>
          </p:nvPr>
        </p:nvSpPr>
        <p:spPr>
          <a:xfrm>
            <a:off x="1476375" y="5300663"/>
            <a:ext cx="5486400" cy="804862"/>
          </a:xfrm>
        </p:spPr>
        <p:txBody>
          <a:bodyPr/>
          <a:lstStyle/>
          <a:p>
            <a:r>
              <a:rPr lang="it-IT" altLang="it-IT" sz="1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Ecografia nodulo tiroideo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Scintigrafia: tiroide normale</a:t>
            </a:r>
          </a:p>
        </p:txBody>
      </p:sp>
      <p:pic>
        <p:nvPicPr>
          <p:cNvPr id="77827" name="Picture 5" descr="normal scin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091" b="9091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  <p:sp>
        <p:nvSpPr>
          <p:cNvPr id="77828" name="Segnaposto testo 3"/>
          <p:cNvSpPr>
            <a:spLocks noGrp="1"/>
          </p:cNvSpPr>
          <p:nvPr>
            <p:ph type="body" sz="half" idx="2"/>
          </p:nvPr>
        </p:nvSpPr>
        <p:spPr>
          <a:xfrm>
            <a:off x="1403350" y="5445125"/>
            <a:ext cx="5486400" cy="804863"/>
          </a:xfrm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Scintigrafia: nodulo freddo</a:t>
            </a:r>
          </a:p>
        </p:txBody>
      </p:sp>
      <p:pic>
        <p:nvPicPr>
          <p:cNvPr id="78851" name="Picture 8" descr="sci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5417" b="5417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  <p:sp>
        <p:nvSpPr>
          <p:cNvPr id="78852" name="Segnaposto testo 3"/>
          <p:cNvSpPr>
            <a:spLocks noGrp="1"/>
          </p:cNvSpPr>
          <p:nvPr>
            <p:ph type="body" sz="half" idx="2"/>
          </p:nvPr>
        </p:nvSpPr>
        <p:spPr>
          <a:xfrm>
            <a:off x="1619250" y="5373688"/>
            <a:ext cx="5486400" cy="804862"/>
          </a:xfrm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</a:t>
            </a:r>
          </a:p>
        </p:txBody>
      </p:sp>
      <p:pic>
        <p:nvPicPr>
          <p:cNvPr id="79875" name="Picture 4" descr="PAP t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969" b="969"/>
          <a:stretch>
            <a:fillRect/>
          </a:stretch>
        </p:blipFill>
        <p:spPr>
          <a:noFill/>
        </p:spPr>
      </p:pic>
      <p:sp>
        <p:nvSpPr>
          <p:cNvPr id="79876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RMN</a:t>
            </a:r>
          </a:p>
        </p:txBody>
      </p:sp>
      <p:pic>
        <p:nvPicPr>
          <p:cNvPr id="80899" name="Picture 5" descr="rmn3RM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941" b="4941"/>
          <a:stretch>
            <a:fillRect/>
          </a:stretch>
        </p:blipFill>
        <p:spPr>
          <a:xfrm>
            <a:off x="1835150" y="549275"/>
            <a:ext cx="5486400" cy="4114800"/>
          </a:xfrm>
          <a:noFill/>
          <a:ln>
            <a:solidFill>
              <a:schemeClr val="tx1"/>
            </a:solidFill>
          </a:ln>
        </p:spPr>
      </p:pic>
      <p:sp>
        <p:nvSpPr>
          <p:cNvPr id="80900" name="Segnaposto testo 3"/>
          <p:cNvSpPr>
            <a:spLocks noGrp="1"/>
          </p:cNvSpPr>
          <p:nvPr>
            <p:ph type="body" sz="half" idx="2"/>
          </p:nvPr>
        </p:nvSpPr>
        <p:spPr>
          <a:xfrm>
            <a:off x="1403350" y="5373688"/>
            <a:ext cx="5486400" cy="804862"/>
          </a:xfrm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INDAGINI STRUMENTALI</a:t>
            </a:r>
          </a:p>
        </p:txBody>
      </p:sp>
      <p:sp>
        <p:nvSpPr>
          <p:cNvPr id="819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00FF00"/>
                </a:solidFill>
                <a:latin typeface="Times New Roman" pitchFamily="18" charset="0"/>
              </a:rPr>
              <a:t>Citologia con AGOASPIRATO:</a:t>
            </a:r>
          </a:p>
          <a:p>
            <a:pPr>
              <a:buFont typeface="Wingdings" pitchFamily="2" charset="2"/>
              <a:buNone/>
            </a:pPr>
            <a:r>
              <a:rPr lang="it-IT" altLang="it-IT" b="1" i="1" smtClean="0">
                <a:solidFill>
                  <a:srgbClr val="FFFF00"/>
                </a:solidFill>
                <a:latin typeface="Times New Roman" pitchFamily="18" charset="0"/>
              </a:rPr>
              <a:t>ricerca di cellule neoplastiche (falsi negativi)</a:t>
            </a:r>
          </a:p>
          <a:p>
            <a:endParaRPr lang="it-IT" altLang="it-IT" b="1" i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163" y="881063"/>
            <a:ext cx="57816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INDAGINI STRUMENTALI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b="1" smtClean="0">
                <a:solidFill>
                  <a:srgbClr val="00FF00"/>
                </a:solidFill>
                <a:latin typeface="Times New Roman" pitchFamily="18" charset="0"/>
              </a:rPr>
              <a:t>Studio delle strutture limitrofe: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it-IT" altLang="it-IT" b="1" smtClean="0">
              <a:solidFill>
                <a:srgbClr val="00FF00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 Non invasive:</a:t>
            </a:r>
          </a:p>
          <a:p>
            <a:pPr lvl="4"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 Rx TORACE</a:t>
            </a:r>
          </a:p>
          <a:p>
            <a:pPr lvl="4"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 Rx ESOFAGO CON BARIO</a:t>
            </a:r>
          </a:p>
          <a:p>
            <a:pPr lvl="4" fontAlgn="auto">
              <a:spcAft>
                <a:spcPts val="0"/>
              </a:spcAft>
              <a:buFontTx/>
              <a:buChar char="-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 TC TORACE</a:t>
            </a:r>
            <a:endParaRPr lang="it-IT" altLang="it-IT" sz="1800" b="1" smtClean="0">
              <a:solidFill>
                <a:srgbClr val="FFFF00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Tx/>
              <a:buChar char="•"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 Invasive: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		          - LARINGO-TRACHEOSCOPIA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it-IT" altLang="it-IT" sz="2800" b="1" smtClean="0">
                <a:solidFill>
                  <a:srgbClr val="FFFF00"/>
                </a:solidFill>
                <a:latin typeface="Times New Roman" pitchFamily="18" charset="0"/>
              </a:rPr>
              <a:t>		          - ANGIOGRAFIA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it-IT" altLang="it-IT" sz="2800" b="1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Rx torace: trachea a clessidra</a:t>
            </a:r>
          </a:p>
        </p:txBody>
      </p:sp>
      <p:pic>
        <p:nvPicPr>
          <p:cNvPr id="83971" name="Picture 5" descr="rx_goz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745" r="3745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  <p:sp>
        <p:nvSpPr>
          <p:cNvPr id="83972" name="Segnaposto testo 3"/>
          <p:cNvSpPr>
            <a:spLocks noGrp="1"/>
          </p:cNvSpPr>
          <p:nvPr>
            <p:ph type="body" sz="half" idx="2"/>
          </p:nvPr>
        </p:nvSpPr>
        <p:spPr>
          <a:xfrm>
            <a:off x="1763713" y="5373688"/>
            <a:ext cx="5486400" cy="804862"/>
          </a:xfrm>
        </p:spPr>
        <p:txBody>
          <a:bodyPr/>
          <a:lstStyle/>
          <a:p>
            <a:endParaRPr lang="it-IT" altLang="it-IT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20788"/>
          </a:xfrm>
        </p:spPr>
        <p:txBody>
          <a:bodyPr/>
          <a:lstStyle/>
          <a:p>
            <a:r>
              <a:rPr lang="it-IT" altLang="it-IT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TC: riduzione del lume tracheale</a:t>
            </a:r>
          </a:p>
        </p:txBody>
      </p:sp>
      <p:pic>
        <p:nvPicPr>
          <p:cNvPr id="84995" name="Picture 2" descr="IMM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262" r="3262"/>
          <a:stretch>
            <a:fillRect/>
          </a:stretch>
        </p:blipFill>
        <p:spPr>
          <a:noFill/>
          <a:ln>
            <a:solidFill>
              <a:schemeClr val="tx1"/>
            </a:solidFill>
          </a:ln>
        </p:spPr>
      </p:pic>
      <p:sp>
        <p:nvSpPr>
          <p:cNvPr id="849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0"/>
            <a:ext cx="8763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1102</Words>
  <Application>Microsoft Office PowerPoint</Application>
  <PresentationFormat>Presentazione su schermo (4:3)</PresentationFormat>
  <Paragraphs>259</Paragraphs>
  <Slides>82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82</vt:i4>
      </vt:variant>
    </vt:vector>
  </HeadingPairs>
  <TitlesOfParts>
    <vt:vector size="90" baseType="lpstr">
      <vt:lpstr>Verdana</vt:lpstr>
      <vt:lpstr>Arial</vt:lpstr>
      <vt:lpstr>Calibri</vt:lpstr>
      <vt:lpstr>Times New Roman</vt:lpstr>
      <vt:lpstr>Wingdings</vt:lpstr>
      <vt:lpstr>Comic Sans MS</vt:lpstr>
      <vt:lpstr>Tema di Office</vt:lpstr>
      <vt:lpstr>Fotografia di MS Photo Editor 3.0</vt:lpstr>
      <vt:lpstr>Diapositiva 1</vt:lpstr>
      <vt:lpstr>Diapositiva 2</vt:lpstr>
      <vt:lpstr>REGIONI DEL COLLO</vt:lpstr>
      <vt:lpstr>Diapositiva 4</vt:lpstr>
      <vt:lpstr>1. REGIONE MEDIANA</vt:lpstr>
      <vt:lpstr>1. REGIONE MEDIANA</vt:lpstr>
      <vt:lpstr>1. REGIONE MEDIANA</vt:lpstr>
      <vt:lpstr>Diapositiva 8</vt:lpstr>
      <vt:lpstr>Diapositiva 9</vt:lpstr>
      <vt:lpstr>1. REGIONE MEDIANA</vt:lpstr>
      <vt:lpstr>2. REGIONI LATERALI</vt:lpstr>
      <vt:lpstr>Diapositiva 12</vt:lpstr>
      <vt:lpstr>2. REGIONI LATERALI</vt:lpstr>
      <vt:lpstr>2. REGIONI LATERALI</vt:lpstr>
      <vt:lpstr>Diapositiva 15</vt:lpstr>
      <vt:lpstr>Diapositiva 16</vt:lpstr>
      <vt:lpstr>2. REGIONI LATERALI</vt:lpstr>
      <vt:lpstr>Diapositiva 18</vt:lpstr>
      <vt:lpstr>3. REGIONE POSTERIORE</vt:lpstr>
      <vt:lpstr>METODICA DI ESAME</vt:lpstr>
      <vt:lpstr>Diapositiva 21</vt:lpstr>
      <vt:lpstr>ISPEZIONE</vt:lpstr>
      <vt:lpstr>ISPEZIONE</vt:lpstr>
      <vt:lpstr>torcicollo</vt:lpstr>
      <vt:lpstr>ISPEZIONE</vt:lpstr>
      <vt:lpstr>Diapositiva 26</vt:lpstr>
      <vt:lpstr>ISPEZIONE</vt:lpstr>
      <vt:lpstr>ISPEZIONE</vt:lpstr>
      <vt:lpstr>Diapositiva 29</vt:lpstr>
      <vt:lpstr>ISPEZIONE</vt:lpstr>
      <vt:lpstr>Diapositiva 31</vt:lpstr>
      <vt:lpstr>PALPAZIONE</vt:lpstr>
      <vt:lpstr>PALPAZIONE</vt:lpstr>
      <vt:lpstr>PALPAZIONE</vt:lpstr>
      <vt:lpstr>PALPAZIONE REGIONE MEDIANA</vt:lpstr>
      <vt:lpstr>PALPAZIONE REGIONE MEDIANA</vt:lpstr>
      <vt:lpstr>Diapositiva 37</vt:lpstr>
      <vt:lpstr>PALPAZIONE REGIONI LATERALI</vt:lpstr>
      <vt:lpstr>Diapositiva 39</vt:lpstr>
      <vt:lpstr>Diapositiva 40</vt:lpstr>
      <vt:lpstr>PALPAZIONE  BIMANUALE</vt:lpstr>
      <vt:lpstr>Diapositiva 42</vt:lpstr>
      <vt:lpstr>PALPAZIONE  BIMANUALE</vt:lpstr>
      <vt:lpstr>Diapositiva 44</vt:lpstr>
      <vt:lpstr>Diapositiva 45</vt:lpstr>
      <vt:lpstr>AUSCULTAZIONE</vt:lpstr>
      <vt:lpstr>Diapositiva 47</vt:lpstr>
      <vt:lpstr>ESAMI EMATOCHIMICI</vt:lpstr>
      <vt:lpstr>ESAMI STRUMENTALI</vt:lpstr>
      <vt:lpstr>Diapositiva 50</vt:lpstr>
      <vt:lpstr>MALATTIE DELLATIROIDE</vt:lpstr>
      <vt:lpstr>Diapositiva 52</vt:lpstr>
      <vt:lpstr>Infiammazioni acute e subacute</vt:lpstr>
      <vt:lpstr>Infiammazioni croniche</vt:lpstr>
      <vt:lpstr>GOZZO O STRUMA</vt:lpstr>
      <vt:lpstr>GOZZO O STRUMA</vt:lpstr>
      <vt:lpstr>TUMORI</vt:lpstr>
      <vt:lpstr>TUMORI MALIGNI</vt:lpstr>
      <vt:lpstr>IPOTIROIDISMO</vt:lpstr>
      <vt:lpstr>IPERTIROIDISMO</vt:lpstr>
      <vt:lpstr>ISPEZIONE: </vt:lpstr>
      <vt:lpstr>Diapositiva 62</vt:lpstr>
      <vt:lpstr>Diapositiva 63</vt:lpstr>
      <vt:lpstr>ISPEZIONE: </vt:lpstr>
      <vt:lpstr>Diapositiva 65</vt:lpstr>
      <vt:lpstr>PALPAZIONE: </vt:lpstr>
      <vt:lpstr>Diapositiva 67</vt:lpstr>
      <vt:lpstr>PALPAZIONE: </vt:lpstr>
      <vt:lpstr>PERCUSSIONE: </vt:lpstr>
      <vt:lpstr>AUSCULTAZIONE: </vt:lpstr>
      <vt:lpstr>ESAMI EMATOCHIMICI</vt:lpstr>
      <vt:lpstr>ESAMI EMATOCHIMICI</vt:lpstr>
      <vt:lpstr>ESAMI STRUMENTALI</vt:lpstr>
      <vt:lpstr>Diapositiva 74</vt:lpstr>
      <vt:lpstr>Scintigrafia: tiroide normale</vt:lpstr>
      <vt:lpstr>Scintigrafia: nodulo freddo</vt:lpstr>
      <vt:lpstr>TC</vt:lpstr>
      <vt:lpstr>RMN</vt:lpstr>
      <vt:lpstr>INDAGINI STRUMENTALI</vt:lpstr>
      <vt:lpstr>INDAGINI STRUMENTALI</vt:lpstr>
      <vt:lpstr>Rx torace: trachea a clessidra</vt:lpstr>
      <vt:lpstr>TC: riduzione del lume tracheale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Federica</dc:creator>
  <cp:lastModifiedBy>Diego</cp:lastModifiedBy>
  <cp:revision>48</cp:revision>
  <dcterms:created xsi:type="dcterms:W3CDTF">2013-02-21T10:20:42Z</dcterms:created>
  <dcterms:modified xsi:type="dcterms:W3CDTF">2015-04-02T08:03:25Z</dcterms:modified>
</cp:coreProperties>
</file>